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0" r:id="rId28"/>
  </p:sldIdLst>
  <p:sldSz cx="12192000" cy="6858000"/>
  <p:notesSz cx="6858000" cy="9144000"/>
  <p:embeddedFontLst>
    <p:embeddedFont>
      <p:font typeface="Baguet Script" panose="00000500000000000000" pitchFamily="2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Work Sans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DRR7n2xq1uwkOI8+L9Z+ho8o6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8e3d5e9c0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8e3d5e9c0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8e0513d88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18e0513d88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e3d5e9c0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8e3d5e9c0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3d5e9c0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3d5e9c0e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e3d5e9c0e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8e3d5e9c0e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e3d5e9c0e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8e3d5e9c0e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8e3d5e9c0e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8e3d5e9c0e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e3d5e9c0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e3d5e9c0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8e3d5e9c0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8e3d5e9c0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8e3d5e9c0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8e3d5e9c0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3d5e9c0e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3d5e9c0e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lank">
  <p:cSld name="12_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lank">
  <p:cSld name="8_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>
            <a:spLocks noGrp="1"/>
          </p:cNvSpPr>
          <p:nvPr>
            <p:ph type="pic" idx="2"/>
          </p:nvPr>
        </p:nvSpPr>
        <p:spPr>
          <a:xfrm>
            <a:off x="1" y="4516850"/>
            <a:ext cx="12192000" cy="234115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"/>
          <p:cNvSpPr/>
          <p:nvPr/>
        </p:nvSpPr>
        <p:spPr>
          <a:xfrm>
            <a:off x="0" y="2278436"/>
            <a:ext cx="2149725" cy="4299446"/>
          </a:xfrm>
          <a:custGeom>
            <a:avLst/>
            <a:gdLst/>
            <a:ahLst/>
            <a:cxnLst/>
            <a:rect l="l" t="t" r="r" b="b"/>
            <a:pathLst>
              <a:path w="2149725" h="4299446" extrusionOk="0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"/>
          <p:cNvSpPr/>
          <p:nvPr/>
        </p:nvSpPr>
        <p:spPr>
          <a:xfrm>
            <a:off x="10042276" y="0"/>
            <a:ext cx="2149724" cy="3233904"/>
          </a:xfrm>
          <a:custGeom>
            <a:avLst/>
            <a:gdLst/>
            <a:ahLst/>
            <a:cxnLst/>
            <a:rect l="l" t="t" r="r" b="b"/>
            <a:pathLst>
              <a:path w="2149724" h="3233904" extrusionOk="0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4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4"/>
          <p:cNvSpPr txBox="1"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7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0" name="Google Shape;140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1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105948"/>
            <a:ext cx="4351338" cy="1021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15">
            <a:alphaModFix/>
          </a:blip>
          <a:srcRect l="12911" t="12973" r="13877" b="12972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"/>
          <p:cNvSpPr txBox="1">
            <a:spLocks noGrp="1"/>
          </p:cNvSpPr>
          <p:nvPr>
            <p:ph type="ctrTitle"/>
          </p:nvPr>
        </p:nvSpPr>
        <p:spPr>
          <a:xfrm>
            <a:off x="351906" y="1895980"/>
            <a:ext cx="9144000" cy="90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Commercial Analysis</a:t>
            </a:r>
            <a:endParaRPr/>
          </a:p>
        </p:txBody>
      </p:sp>
      <p:sp>
        <p:nvSpPr>
          <p:cNvPr id="173" name="Google Shape;173;p1"/>
          <p:cNvSpPr txBox="1">
            <a:spLocks noGrp="1"/>
          </p:cNvSpPr>
          <p:nvPr>
            <p:ph type="subTitle" idx="1"/>
          </p:nvPr>
        </p:nvSpPr>
        <p:spPr>
          <a:xfrm>
            <a:off x="559724" y="2795139"/>
            <a:ext cx="5375563" cy="4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Final Presentation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EABA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EABA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AEABAB"/>
              </a:solidFill>
            </a:endParaRPr>
          </a:p>
        </p:txBody>
      </p:sp>
      <p:pic>
        <p:nvPicPr>
          <p:cNvPr id="174" name="Google Shape;174;p1"/>
          <p:cNvPicPr preferRelativeResize="0"/>
          <p:nvPr/>
        </p:nvPicPr>
        <p:blipFill rotWithShape="1">
          <a:blip r:embed="rId3">
            <a:alphaModFix/>
          </a:blip>
          <a:srcRect l="12911" t="12973" r="13877" b="12972"/>
          <a:stretch/>
        </p:blipFill>
        <p:spPr>
          <a:xfrm>
            <a:off x="334357" y="344304"/>
            <a:ext cx="1191360" cy="131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"/>
          <p:cNvPicPr preferRelativeResize="0"/>
          <p:nvPr/>
        </p:nvPicPr>
        <p:blipFill rotWithShape="1">
          <a:blip r:embed="rId4">
            <a:alphaModFix/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 txBox="1">
            <a:spLocks noGrp="1"/>
          </p:cNvSpPr>
          <p:nvPr>
            <p:ph type="title"/>
          </p:nvPr>
        </p:nvSpPr>
        <p:spPr>
          <a:xfrm>
            <a:off x="1222438" y="501421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3600"/>
              <a:buFont typeface="Arial"/>
              <a:buNone/>
            </a:pPr>
            <a:r>
              <a:rPr lang="en-US" sz="3000" dirty="0">
                <a:solidFill>
                  <a:srgbClr val="FF5A5F"/>
                </a:solidFill>
              </a:rPr>
              <a:t>How many listings and how much revenue </a:t>
            </a:r>
            <a:endParaRPr sz="3000" dirty="0">
              <a:solidFill>
                <a:srgbClr val="FF5A5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3600"/>
              <a:buFont typeface="Arial"/>
              <a:buNone/>
            </a:pPr>
            <a:r>
              <a:rPr lang="en-US" sz="3000" dirty="0">
                <a:solidFill>
                  <a:srgbClr val="FF5A5F"/>
                </a:solidFill>
              </a:rPr>
              <a:t>do top hosts generate in Airbnb? (USA)</a:t>
            </a:r>
            <a:endParaRPr sz="3000" dirty="0"/>
          </a:p>
        </p:txBody>
      </p:sp>
      <p:sp>
        <p:nvSpPr>
          <p:cNvPr id="298" name="Google Shape;29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99" name="Google Shape;299;p10"/>
          <p:cNvSpPr txBox="1"/>
          <p:nvPr/>
        </p:nvSpPr>
        <p:spPr>
          <a:xfrm>
            <a:off x="8054400" y="2076900"/>
            <a:ext cx="40422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Times New Roman"/>
              <a:buChar char="●"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Pareto Analysis: Top 10% of Airbnb hosts in the United States seem to make up 50% of the total listings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Times New Roman"/>
              <a:buChar char="●"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dashboard provides the functionality of drilling down to states to compare the % listings between states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Times New Roman"/>
              <a:buChar char="●"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user has the ability to select between metrics – </a:t>
            </a: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 vs Revenue and </a:t>
            </a: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 vs Listing</a:t>
            </a: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50" y="1766525"/>
            <a:ext cx="7989998" cy="4683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07" name="Google Shape;30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75" y="1985862"/>
            <a:ext cx="8076601" cy="44281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8" name="Google Shape;308;p11"/>
          <p:cNvSpPr txBox="1"/>
          <p:nvPr/>
        </p:nvSpPr>
        <p:spPr>
          <a:xfrm>
            <a:off x="8405024" y="2168163"/>
            <a:ext cx="3786925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Times New Roman"/>
              <a:buChar char="●"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Pareto Analysis: Top 10% of Airbnb hosts in Australia seem to make up 45% of the total listings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Times New Roman"/>
              <a:buChar char="●"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dashboard provides the functionality of drilling down to states to compare the % listings between states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Times New Roman"/>
              <a:buChar char="●"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user has the ability to select between metrics – </a:t>
            </a: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 vs Revenue and </a:t>
            </a: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 vs Listing</a:t>
            </a: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297;p10">
            <a:extLst>
              <a:ext uri="{FF2B5EF4-FFF2-40B4-BE49-F238E27FC236}">
                <a16:creationId xmlns:a16="http://schemas.microsoft.com/office/drawing/2014/main" id="{47A13DC9-727C-9DEB-FB2A-5394708B10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2438" y="501421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3600"/>
              <a:buFont typeface="Arial"/>
              <a:buNone/>
            </a:pPr>
            <a:r>
              <a:rPr lang="en-US" sz="3000" dirty="0">
                <a:solidFill>
                  <a:srgbClr val="FF5A5F"/>
                </a:solidFill>
              </a:rPr>
              <a:t>How many listings and how much revenue </a:t>
            </a:r>
            <a:endParaRPr sz="3000" dirty="0">
              <a:solidFill>
                <a:srgbClr val="FF5A5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3600"/>
              <a:buFont typeface="Arial"/>
              <a:buNone/>
            </a:pPr>
            <a:r>
              <a:rPr lang="en-US" sz="3000" dirty="0">
                <a:solidFill>
                  <a:srgbClr val="FF5A5F"/>
                </a:solidFill>
              </a:rPr>
              <a:t>do top hosts generate in Airbnb? (AUS)</a:t>
            </a:r>
            <a:endParaRPr sz="3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8e3d5e9c0e_1_7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 sz="3600" dirty="0"/>
              <a:t>Which are the most commercial states?</a:t>
            </a:r>
            <a:endParaRPr sz="3600" dirty="0"/>
          </a:p>
        </p:txBody>
      </p:sp>
      <p:sp>
        <p:nvSpPr>
          <p:cNvPr id="314" name="Google Shape;314;g18e3d5e9c0e_1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16" name="Google Shape;316;g18e3d5e9c0e_1_7"/>
          <p:cNvSpPr txBox="1"/>
          <p:nvPr/>
        </p:nvSpPr>
        <p:spPr>
          <a:xfrm>
            <a:off x="8409900" y="2326925"/>
            <a:ext cx="36456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Times New Roman"/>
              <a:buChar char="●"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Classified hosts into 13 groups according to the number of listings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Times New Roman"/>
              <a:buChar char="●"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provides option to choose different states in different countries</a:t>
            </a: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Times New Roman"/>
              <a:buChar char="●"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 showcased include:</a:t>
            </a: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listings by classification</a:t>
            </a: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revenue by classification</a:t>
            </a: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E312F2-7131-ECB9-BB6D-B54647184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00" y="1578428"/>
            <a:ext cx="8376130" cy="49203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8e0513d881_0_11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3600"/>
              <a:buFont typeface="Arial"/>
              <a:buNone/>
            </a:pPr>
            <a:r>
              <a:rPr lang="en-US" sz="3000" dirty="0">
                <a:solidFill>
                  <a:srgbClr val="FF5A5F"/>
                </a:solidFill>
              </a:rPr>
              <a:t>Top 10 Commercial Hosts by Revenue &amp; Listings </a:t>
            </a:r>
            <a:endParaRPr sz="3000" dirty="0">
              <a:solidFill>
                <a:srgbClr val="FF5A5F"/>
              </a:solidFill>
            </a:endParaRPr>
          </a:p>
        </p:txBody>
      </p:sp>
      <p:sp>
        <p:nvSpPr>
          <p:cNvPr id="322" name="Google Shape;322;g18e0513d881_0_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23" name="Google Shape;323;g18e0513d881_0_11"/>
          <p:cNvSpPr txBox="1"/>
          <p:nvPr/>
        </p:nvSpPr>
        <p:spPr>
          <a:xfrm>
            <a:off x="8696875" y="2622125"/>
            <a:ext cx="33945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dashboard shows a state-wise overview of the top 10 hosts according to revenue &amp; no of listings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Insightful information regarding  Top 10 hosts by revenue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53652C5-18A4-1EED-F70C-C2FD0A2DF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1" y="1520586"/>
            <a:ext cx="8596250" cy="50183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4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4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gradFill>
            <a:gsLst>
              <a:gs pos="0">
                <a:srgbClr val="ADB9CA">
                  <a:alpha val="20000"/>
                </a:srgbClr>
              </a:gs>
              <a:gs pos="16000">
                <a:srgbClr val="ADB9CA">
                  <a:alpha val="20000"/>
                </a:srgbClr>
              </a:gs>
              <a:gs pos="85000">
                <a:srgbClr val="FF5A5F">
                  <a:alpha val="40000"/>
                </a:srgbClr>
              </a:gs>
              <a:gs pos="100000">
                <a:srgbClr val="FF5A5F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p14"/>
          <p:cNvGrpSpPr/>
          <p:nvPr/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332" name="Google Shape;332;p14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14"/>
          <p:cNvSpPr txBox="1">
            <a:spLocks noGrp="1"/>
          </p:cNvSpPr>
          <p:nvPr>
            <p:ph type="title"/>
          </p:nvPr>
        </p:nvSpPr>
        <p:spPr>
          <a:xfrm>
            <a:off x="294487" y="2023020"/>
            <a:ext cx="11602720" cy="231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br>
              <a:rPr lang="en-US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(Enlarged Images of all dashboards &amp; calculations)</a:t>
            </a:r>
            <a:endParaRPr/>
          </a:p>
        </p:txBody>
      </p:sp>
      <p:sp>
        <p:nvSpPr>
          <p:cNvPr id="340" name="Google Shape;34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B3B85-1141-3F4D-5F7C-C5DAF92EBFDB}"/>
              </a:ext>
            </a:extLst>
          </p:cNvPr>
          <p:cNvSpPr txBox="1"/>
          <p:nvPr/>
        </p:nvSpPr>
        <p:spPr>
          <a:xfrm>
            <a:off x="3048000" y="32751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E5E5EE2-2660-F906-4B49-288E3F6EF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E568C49-48E7-872B-5395-7A2F48D01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5D4BC4F-D7BD-0304-05AC-694EDBAF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A6F6AB8E-665C-D12D-A6C0-657D99AD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5E7D9454-F96F-8035-5139-C89A1D04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90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endParaRPr/>
          </a:p>
        </p:txBody>
      </p:sp>
      <p:sp>
        <p:nvSpPr>
          <p:cNvPr id="184" name="Google Shape;18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91764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2"/>
          <p:cNvGrpSpPr/>
          <p:nvPr/>
        </p:nvGrpSpPr>
        <p:grpSpPr>
          <a:xfrm>
            <a:off x="1266592" y="333617"/>
            <a:ext cx="9658816" cy="5660481"/>
            <a:chOff x="1266592" y="583204"/>
            <a:chExt cx="9658816" cy="5660481"/>
          </a:xfrm>
        </p:grpSpPr>
        <p:grpSp>
          <p:nvGrpSpPr>
            <p:cNvPr id="186" name="Google Shape;186;p2"/>
            <p:cNvGrpSpPr/>
            <p:nvPr/>
          </p:nvGrpSpPr>
          <p:grpSpPr>
            <a:xfrm>
              <a:off x="1266592" y="1447227"/>
              <a:ext cx="9658816" cy="4796458"/>
              <a:chOff x="1266592" y="1364099"/>
              <a:chExt cx="9658816" cy="4796458"/>
            </a:xfrm>
          </p:grpSpPr>
          <p:grpSp>
            <p:nvGrpSpPr>
              <p:cNvPr id="187" name="Google Shape;187;p2"/>
              <p:cNvGrpSpPr/>
              <p:nvPr/>
            </p:nvGrpSpPr>
            <p:grpSpPr>
              <a:xfrm>
                <a:off x="1266592" y="2158939"/>
                <a:ext cx="9658816" cy="4001618"/>
                <a:chOff x="1266592" y="2158939"/>
                <a:chExt cx="9658816" cy="4001618"/>
              </a:xfrm>
            </p:grpSpPr>
            <p:grpSp>
              <p:nvGrpSpPr>
                <p:cNvPr id="188" name="Google Shape;188;p2"/>
                <p:cNvGrpSpPr/>
                <p:nvPr/>
              </p:nvGrpSpPr>
              <p:grpSpPr>
                <a:xfrm>
                  <a:off x="1266592" y="2158939"/>
                  <a:ext cx="9658816" cy="4001618"/>
                  <a:chOff x="1468838" y="2158939"/>
                  <a:chExt cx="9658816" cy="4001618"/>
                </a:xfrm>
              </p:grpSpPr>
              <p:grpSp>
                <p:nvGrpSpPr>
                  <p:cNvPr id="189" name="Google Shape;189;p2"/>
                  <p:cNvGrpSpPr/>
                  <p:nvPr/>
                </p:nvGrpSpPr>
                <p:grpSpPr>
                  <a:xfrm>
                    <a:off x="7621048" y="2599806"/>
                    <a:ext cx="3506606" cy="3222004"/>
                    <a:chOff x="7621048" y="2599806"/>
                    <a:chExt cx="3506606" cy="3222004"/>
                  </a:xfrm>
                </p:grpSpPr>
                <p:sp>
                  <p:nvSpPr>
                    <p:cNvPr id="190" name="Google Shape;190;p2"/>
                    <p:cNvSpPr/>
                    <p:nvPr/>
                  </p:nvSpPr>
                  <p:spPr>
                    <a:xfrm>
                      <a:off x="7621048" y="2599806"/>
                      <a:ext cx="3506605" cy="3222004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D8D8D8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p:txBody>
                </p:sp>
                <p:sp>
                  <p:nvSpPr>
                    <p:cNvPr id="191" name="Google Shape;191;p2"/>
                    <p:cNvSpPr/>
                    <p:nvPr/>
                  </p:nvSpPr>
                  <p:spPr>
                    <a:xfrm>
                      <a:off x="7621049" y="2599806"/>
                      <a:ext cx="3506605" cy="711029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p:txBody>
                </p:sp>
              </p:grpSp>
              <p:grpSp>
                <p:nvGrpSpPr>
                  <p:cNvPr id="192" name="Google Shape;192;p2"/>
                  <p:cNvGrpSpPr/>
                  <p:nvPr/>
                </p:nvGrpSpPr>
                <p:grpSpPr>
                  <a:xfrm>
                    <a:off x="1468838" y="2599806"/>
                    <a:ext cx="3506607" cy="3222004"/>
                    <a:chOff x="1468838" y="2599806"/>
                    <a:chExt cx="3506607" cy="3222004"/>
                  </a:xfrm>
                </p:grpSpPr>
                <p:sp>
                  <p:nvSpPr>
                    <p:cNvPr id="193" name="Google Shape;193;p2"/>
                    <p:cNvSpPr/>
                    <p:nvPr/>
                  </p:nvSpPr>
                  <p:spPr>
                    <a:xfrm>
                      <a:off x="1468838" y="2599806"/>
                      <a:ext cx="3506605" cy="3222004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D8D8D8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p:txBody>
                </p:sp>
                <p:sp>
                  <p:nvSpPr>
                    <p:cNvPr id="194" name="Google Shape;194;p2"/>
                    <p:cNvSpPr/>
                    <p:nvPr/>
                  </p:nvSpPr>
                  <p:spPr>
                    <a:xfrm>
                      <a:off x="1468840" y="2599806"/>
                      <a:ext cx="3506605" cy="711029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p:txBody>
                </p:sp>
              </p:grpSp>
              <p:grpSp>
                <p:nvGrpSpPr>
                  <p:cNvPr id="195" name="Google Shape;195;p2"/>
                  <p:cNvGrpSpPr/>
                  <p:nvPr/>
                </p:nvGrpSpPr>
                <p:grpSpPr>
                  <a:xfrm>
                    <a:off x="4551544" y="2158939"/>
                    <a:ext cx="3506605" cy="4001618"/>
                    <a:chOff x="4551544" y="2158939"/>
                    <a:chExt cx="3506605" cy="4001618"/>
                  </a:xfrm>
                </p:grpSpPr>
                <p:sp>
                  <p:nvSpPr>
                    <p:cNvPr id="196" name="Google Shape;196;p2"/>
                    <p:cNvSpPr/>
                    <p:nvPr/>
                  </p:nvSpPr>
                  <p:spPr>
                    <a:xfrm>
                      <a:off x="4551544" y="2158939"/>
                      <a:ext cx="3506605" cy="4001618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D8D8D8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p:txBody>
                </p:sp>
                <p:sp>
                  <p:nvSpPr>
                    <p:cNvPr id="197" name="Google Shape;197;p2"/>
                    <p:cNvSpPr/>
                    <p:nvPr/>
                  </p:nvSpPr>
                  <p:spPr>
                    <a:xfrm>
                      <a:off x="4551544" y="2158939"/>
                      <a:ext cx="3506605" cy="835223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p:txBody>
                </p:sp>
              </p:grpSp>
            </p:grpSp>
            <p:grpSp>
              <p:nvGrpSpPr>
                <p:cNvPr id="198" name="Google Shape;198;p2"/>
                <p:cNvGrpSpPr/>
                <p:nvPr/>
              </p:nvGrpSpPr>
              <p:grpSpPr>
                <a:xfrm>
                  <a:off x="1729318" y="3792519"/>
                  <a:ext cx="2065636" cy="1270608"/>
                  <a:chOff x="1729318" y="3597435"/>
                  <a:chExt cx="2065636" cy="1270608"/>
                </a:xfrm>
              </p:grpSpPr>
              <p:sp>
                <p:nvSpPr>
                  <p:cNvPr id="199" name="Google Shape;199;p2"/>
                  <p:cNvSpPr txBox="1"/>
                  <p:nvPr/>
                </p:nvSpPr>
                <p:spPr>
                  <a:xfrm>
                    <a:off x="2669771" y="3597435"/>
                    <a:ext cx="184730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4000"/>
                      <a:buFont typeface="Arial"/>
                      <a:buNone/>
                    </a:pPr>
                    <a:endParaRPr sz="4000" b="0" i="0" u="none" strike="noStrike" cap="none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" name="Google Shape;200;p2"/>
                  <p:cNvSpPr txBox="1"/>
                  <p:nvPr/>
                </p:nvSpPr>
                <p:spPr>
                  <a:xfrm>
                    <a:off x="1729318" y="4498711"/>
                    <a:ext cx="206563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1" name="Google Shape;201;p2"/>
                <p:cNvSpPr txBox="1"/>
                <p:nvPr/>
              </p:nvSpPr>
              <p:spPr>
                <a:xfrm>
                  <a:off x="2113689" y="2724487"/>
                  <a:ext cx="13884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400"/>
                    <a:buFont typeface="Arial"/>
                    <a:buNone/>
                  </a:pPr>
                  <a:r>
                    <a:rPr lang="en-US" sz="20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Licensing</a:t>
                  </a:r>
                  <a:r>
                    <a:rPr lang="en-US" sz="2000" b="1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endParaRPr sz="2000"/>
                </a:p>
              </p:txBody>
            </p:sp>
            <p:sp>
              <p:nvSpPr>
                <p:cNvPr id="202" name="Google Shape;202;p2"/>
                <p:cNvSpPr txBox="1"/>
                <p:nvPr/>
              </p:nvSpPr>
              <p:spPr>
                <a:xfrm>
                  <a:off x="9298288" y="3792519"/>
                  <a:ext cx="184731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2"/>
                <p:cNvSpPr txBox="1"/>
                <p:nvPr/>
              </p:nvSpPr>
              <p:spPr>
                <a:xfrm>
                  <a:off x="8447964" y="2724487"/>
                  <a:ext cx="19770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400"/>
                    <a:buFont typeface="Arial"/>
                    <a:buNone/>
                  </a:pPr>
                  <a:r>
                    <a:rPr lang="en-US" sz="20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Host Behavior</a:t>
                  </a:r>
                  <a:endParaRPr sz="20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2"/>
                <p:cNvSpPr txBox="1"/>
                <p:nvPr/>
              </p:nvSpPr>
              <p:spPr>
                <a:xfrm>
                  <a:off x="5038979" y="2345717"/>
                  <a:ext cx="21366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400"/>
                    <a:buFont typeface="Arial"/>
                    <a:buNone/>
                  </a:pPr>
                  <a:r>
                    <a:rPr lang="en-US" sz="20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Pareto Analysis</a:t>
                  </a:r>
                  <a:endParaRPr sz="20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5" name="Google Shape;205;p2"/>
                <p:cNvGrpSpPr/>
                <p:nvPr/>
              </p:nvGrpSpPr>
              <p:grpSpPr>
                <a:xfrm>
                  <a:off x="5069782" y="3863839"/>
                  <a:ext cx="2065636" cy="1424496"/>
                  <a:chOff x="1729318" y="3597435"/>
                  <a:chExt cx="2065636" cy="1424496"/>
                </a:xfrm>
              </p:grpSpPr>
              <p:sp>
                <p:nvSpPr>
                  <p:cNvPr id="206" name="Google Shape;206;p2"/>
                  <p:cNvSpPr txBox="1"/>
                  <p:nvPr/>
                </p:nvSpPr>
                <p:spPr>
                  <a:xfrm>
                    <a:off x="2669772" y="3597435"/>
                    <a:ext cx="184731" cy="9233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5400"/>
                      <a:buFont typeface="Arial"/>
                      <a:buNone/>
                    </a:pPr>
                    <a:endParaRPr sz="5400" b="0" i="0" u="none" strike="noStrike" cap="none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" name="Google Shape;207;p2"/>
                  <p:cNvSpPr txBox="1"/>
                  <p:nvPr/>
                </p:nvSpPr>
                <p:spPr>
                  <a:xfrm>
                    <a:off x="1729318" y="4498711"/>
                    <a:ext cx="2065636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800"/>
                      <a:buFont typeface="Arial"/>
                      <a:buNone/>
                    </a:pPr>
                    <a:endParaRPr sz="2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08" name="Google Shape;208;p2"/>
              <p:cNvSpPr txBox="1"/>
              <p:nvPr/>
            </p:nvSpPr>
            <p:spPr>
              <a:xfrm>
                <a:off x="1843130" y="1364099"/>
                <a:ext cx="85062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Post mid</a:t>
                </a:r>
                <a:r>
                  <a:rPr lang="en-US" sz="1800"/>
                  <a:t> </a:t>
                </a: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term presentation to the sponsor, we made the following changes/additions to our dashboards as per feedback</a:t>
                </a:r>
                <a:endParaRPr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9" name="Google Shape;209;p2"/>
            <p:cNvSpPr/>
            <p:nvPr/>
          </p:nvSpPr>
          <p:spPr>
            <a:xfrm>
              <a:off x="1473200" y="583204"/>
              <a:ext cx="9184640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5A5F"/>
                </a:buClr>
                <a:buSzPts val="4400"/>
                <a:buFont typeface="Arial"/>
                <a:buNone/>
              </a:pPr>
              <a:r>
                <a:rPr lang="en-US" sz="4400" b="1">
                  <a:solidFill>
                    <a:srgbClr val="FF5A5F"/>
                  </a:solidFill>
                  <a:latin typeface="Arial"/>
                  <a:ea typeface="Arial"/>
                  <a:cs typeface="Arial"/>
                  <a:sym typeface="Arial"/>
                </a:rPr>
                <a:t>Dashboard Enhancements</a:t>
              </a:r>
              <a:endParaRPr sz="4400" b="1" i="0" u="none" strike="noStrike" cap="none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0" name="Google Shape;210;p2"/>
          <p:cNvPicPr preferRelativeResize="0"/>
          <p:nvPr/>
        </p:nvPicPr>
        <p:blipFill rotWithShape="1">
          <a:blip r:embed="rId4">
            <a:alphaModFix/>
          </a:blip>
          <a:srcRect l="12911" t="12973" r="13877" b="12972"/>
          <a:stretch/>
        </p:blipFill>
        <p:spPr>
          <a:xfrm>
            <a:off x="327416" y="578439"/>
            <a:ext cx="661342" cy="7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 txBox="1"/>
          <p:nvPr/>
        </p:nvSpPr>
        <p:spPr>
          <a:xfrm>
            <a:off x="1361440" y="3759200"/>
            <a:ext cx="282448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created a </a:t>
            </a:r>
            <a:r>
              <a:rPr lang="en-US" sz="1600" dirty="0"/>
              <a:t>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icensing dashboard that has drill down functionality </a:t>
            </a:r>
            <a:r>
              <a:rPr lang="en-US" sz="1600" dirty="0" err="1"/>
              <a:t>upto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city level</a:t>
            </a:r>
            <a:endParaRPr sz="1600" dirty="0"/>
          </a:p>
        </p:txBody>
      </p:sp>
      <p:sp>
        <p:nvSpPr>
          <p:cNvPr id="213" name="Google Shape;213;p2"/>
          <p:cNvSpPr txBox="1"/>
          <p:nvPr/>
        </p:nvSpPr>
        <p:spPr>
          <a:xfrm>
            <a:off x="4553798" y="3309774"/>
            <a:ext cx="3127162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added dropdown options for users to be able to select a metric of their choice for visualization.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Metrics: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Host vs Revenue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Host vs Listing</a:t>
            </a:r>
            <a:endParaRPr sz="1600" dirty="0"/>
          </a:p>
        </p:txBody>
      </p:sp>
      <p:sp>
        <p:nvSpPr>
          <p:cNvPr id="214" name="Google Shape;214;p2"/>
          <p:cNvSpPr txBox="1"/>
          <p:nvPr/>
        </p:nvSpPr>
        <p:spPr>
          <a:xfrm>
            <a:off x="7949744" y="3447981"/>
            <a:ext cx="28662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give a better view of what major commercial players look like across countries, we curated a list of host names that represent a management company. </a:t>
            </a:r>
            <a:endParaRPr sz="1600" dirty="0"/>
          </a:p>
        </p:txBody>
      </p:sp>
      <p:sp>
        <p:nvSpPr>
          <p:cNvPr id="215" name="Google Shape;215;p2"/>
          <p:cNvSpPr txBox="1"/>
          <p:nvPr/>
        </p:nvSpPr>
        <p:spPr>
          <a:xfrm>
            <a:off x="1266592" y="6096218"/>
            <a:ext cx="9658815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1">
                <a:solidFill>
                  <a:srgbClr val="495A71"/>
                </a:solidFill>
                <a:latin typeface="Arial"/>
                <a:ea typeface="Arial"/>
                <a:cs typeface="Arial"/>
                <a:sym typeface="Arial"/>
              </a:rPr>
              <a:t>Keeping in mind the relation between various metrics, we changed the color tones across dashboards. Used monochromatic colors for better visualization.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8e3d5e9c0e_1_14"/>
          <p:cNvSpPr>
            <a:spLocks noGrp="1"/>
          </p:cNvSpPr>
          <p:nvPr>
            <p:ph type="pic" idx="2"/>
          </p:nvPr>
        </p:nvSpPr>
        <p:spPr>
          <a:xfrm>
            <a:off x="1" y="4516850"/>
            <a:ext cx="12192000" cy="2341200"/>
          </a:xfrm>
          <a:prstGeom prst="rect">
            <a:avLst/>
          </a:prstGeom>
        </p:spPr>
      </p:sp>
      <p:sp>
        <p:nvSpPr>
          <p:cNvPr id="376" name="Google Shape;376;g18e3d5e9c0e_1_14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g18e3d5e9c0e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e3d5e9c0e_1_19"/>
          <p:cNvSpPr>
            <a:spLocks noGrp="1"/>
          </p:cNvSpPr>
          <p:nvPr>
            <p:ph type="pic" idx="2"/>
          </p:nvPr>
        </p:nvSpPr>
        <p:spPr>
          <a:xfrm>
            <a:off x="1" y="4516850"/>
            <a:ext cx="12192000" cy="2341200"/>
          </a:xfrm>
          <a:prstGeom prst="rect">
            <a:avLst/>
          </a:prstGeom>
        </p:spPr>
      </p:sp>
      <p:sp>
        <p:nvSpPr>
          <p:cNvPr id="383" name="Google Shape;383;g18e3d5e9c0e_1_19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g18e3d5e9c0e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79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F59B8E5-D2C1-BA2C-CDDE-66FC1271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3213FFA2-AA83-EC65-0815-6C0B85F1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8e3d5e9c0e_2_20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License column Calculation</a:t>
            </a:r>
            <a:endParaRPr sz="3600" dirty="0"/>
          </a:p>
        </p:txBody>
      </p:sp>
      <p:pic>
        <p:nvPicPr>
          <p:cNvPr id="402" name="Google Shape;402;g18e3d5e9c0e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425" y="2043750"/>
            <a:ext cx="7281151" cy="3866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6CFC15-40CB-42DA-EA52-9ABC4036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Commercial Segmentation Calculation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455DE-1B02-1E2A-3BA1-ADBB40F2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10106"/>
            <a:ext cx="11734800" cy="2656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1222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08" name="Google Shape;408;p17"/>
          <p:cNvSpPr txBox="1"/>
          <p:nvPr/>
        </p:nvSpPr>
        <p:spPr>
          <a:xfrm>
            <a:off x="3037840" y="3044279"/>
            <a:ext cx="611632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latin typeface="Baguet Script" panose="020B0604020202020204" pitchFamily="2" charset="0"/>
                <a:sym typeface="Arial"/>
              </a:rPr>
              <a:t>Thank you!</a:t>
            </a:r>
            <a:endParaRPr sz="4400" b="1" dirty="0">
              <a:solidFill>
                <a:schemeClr val="dk1"/>
              </a:solidFill>
              <a:latin typeface="Baguet Script" panose="020B0604020202020204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/>
              <a:t>Final Dashboards</a:t>
            </a:r>
            <a:endParaRPr/>
          </a:p>
        </p:txBody>
      </p:sp>
      <p:grpSp>
        <p:nvGrpSpPr>
          <p:cNvPr id="221" name="Google Shape;221;p3"/>
          <p:cNvGrpSpPr/>
          <p:nvPr/>
        </p:nvGrpSpPr>
        <p:grpSpPr>
          <a:xfrm>
            <a:off x="1191228" y="2189584"/>
            <a:ext cx="10555599" cy="5275593"/>
            <a:chOff x="1191228" y="2160556"/>
            <a:chExt cx="9489519" cy="5275593"/>
          </a:xfrm>
        </p:grpSpPr>
        <p:grpSp>
          <p:nvGrpSpPr>
            <p:cNvPr id="222" name="Google Shape;222;p3"/>
            <p:cNvGrpSpPr/>
            <p:nvPr/>
          </p:nvGrpSpPr>
          <p:grpSpPr>
            <a:xfrm>
              <a:off x="1191228" y="2656329"/>
              <a:ext cx="9489519" cy="4779820"/>
              <a:chOff x="1911664" y="2127442"/>
              <a:chExt cx="9489519" cy="4779820"/>
            </a:xfrm>
          </p:grpSpPr>
          <p:grpSp>
            <p:nvGrpSpPr>
              <p:cNvPr id="223" name="Google Shape;223;p3"/>
              <p:cNvGrpSpPr/>
              <p:nvPr/>
            </p:nvGrpSpPr>
            <p:grpSpPr>
              <a:xfrm>
                <a:off x="1911664" y="2127442"/>
                <a:ext cx="3434557" cy="3724096"/>
                <a:chOff x="1260112" y="3030188"/>
                <a:chExt cx="3434557" cy="3724096"/>
              </a:xfrm>
            </p:grpSpPr>
            <p:sp>
              <p:nvSpPr>
                <p:cNvPr id="224" name="Google Shape;224;p3"/>
                <p:cNvSpPr/>
                <p:nvPr/>
              </p:nvSpPr>
              <p:spPr>
                <a:xfrm>
                  <a:off x="1260112" y="3030188"/>
                  <a:ext cx="3434557" cy="37240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2000"/>
                    <a:buFont typeface="Arial"/>
                    <a:buNone/>
                  </a:pPr>
                  <a:r>
                    <a:rPr lang="en-US" sz="2000" b="1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Mid-term </a:t>
                  </a:r>
                  <a:r>
                    <a:rPr lang="en-US" sz="18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(USA only)</a:t>
                  </a:r>
                  <a:endParaRPr sz="180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National-level Overview</a:t>
                  </a:r>
                  <a:endParaRPr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State-level Overview</a:t>
                  </a:r>
                  <a:endParaRPr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State-level Commercial Segmentation</a:t>
                  </a:r>
                  <a:endParaRPr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County-level Commercial Segmentation</a:t>
                  </a:r>
                  <a:endParaRPr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County-level Licensing</a:t>
                  </a:r>
                  <a:endParaRPr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Pareto Analysis</a:t>
                  </a:r>
                  <a:endParaRPr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State-level Host Behavior</a:t>
                  </a:r>
                  <a:endParaRPr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State-level Host Profile</a:t>
                  </a:r>
                  <a:endParaRPr/>
                </a:p>
                <a:p>
                  <a:pPr marL="342900" marR="0" lvl="0" indent="-2413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</a:pPr>
                  <a:endParaRPr sz="16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342900" marR="0" lvl="0" indent="-2413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</a:pPr>
                  <a:endParaRPr sz="16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342900" marR="0" lvl="0" indent="-2413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</a:pPr>
                  <a:endParaRPr sz="16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3"/>
                <p:cNvSpPr/>
                <p:nvPr/>
              </p:nvSpPr>
              <p:spPr>
                <a:xfrm>
                  <a:off x="1343503" y="3440672"/>
                  <a:ext cx="2466106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 </a:t>
                  </a:r>
                  <a:endParaRPr/>
                </a:p>
              </p:txBody>
            </p:sp>
          </p:grpSp>
          <p:grpSp>
            <p:nvGrpSpPr>
              <p:cNvPr id="226" name="Google Shape;226;p3"/>
              <p:cNvGrpSpPr/>
              <p:nvPr/>
            </p:nvGrpSpPr>
            <p:grpSpPr>
              <a:xfrm>
                <a:off x="5417129" y="2136766"/>
                <a:ext cx="2466106" cy="498507"/>
                <a:chOff x="1343503" y="3039512"/>
                <a:chExt cx="2466106" cy="498507"/>
              </a:xfrm>
            </p:grpSpPr>
            <p:sp>
              <p:nvSpPr>
                <p:cNvPr id="227" name="Google Shape;227;p3"/>
                <p:cNvSpPr/>
                <p:nvPr/>
              </p:nvSpPr>
              <p:spPr>
                <a:xfrm>
                  <a:off x="1352430" y="3039512"/>
                  <a:ext cx="18473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3"/>
                <p:cNvSpPr/>
                <p:nvPr/>
              </p:nvSpPr>
              <p:spPr>
                <a:xfrm>
                  <a:off x="1343503" y="3230242"/>
                  <a:ext cx="2466106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9" name="Google Shape;229;p3"/>
              <p:cNvGrpSpPr/>
              <p:nvPr/>
            </p:nvGrpSpPr>
            <p:grpSpPr>
              <a:xfrm>
                <a:off x="7966626" y="2136766"/>
                <a:ext cx="3434557" cy="4770496"/>
                <a:chOff x="512490" y="3039512"/>
                <a:chExt cx="3434557" cy="4770496"/>
              </a:xfrm>
            </p:grpSpPr>
            <p:sp>
              <p:nvSpPr>
                <p:cNvPr id="230" name="Google Shape;230;p3"/>
                <p:cNvSpPr/>
                <p:nvPr/>
              </p:nvSpPr>
              <p:spPr>
                <a:xfrm>
                  <a:off x="512490" y="3039512"/>
                  <a:ext cx="3434557" cy="47704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2000"/>
                    <a:buFont typeface="Arial"/>
                    <a:buNone/>
                  </a:pPr>
                  <a:r>
                    <a:rPr lang="en-US" sz="2000" b="1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Final </a:t>
                  </a:r>
                  <a:r>
                    <a:rPr lang="en-US" sz="1800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(USA &amp; Australia)</a:t>
                  </a:r>
                  <a:endParaRPr sz="1800" i="0" u="none" strike="noStrike" cap="none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 b="1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Executive Summary</a:t>
                  </a:r>
                  <a:endParaRPr sz="1600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 b="0" i="0" u="none" strike="noStrike" cap="none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State-level Overview</a:t>
                  </a:r>
                  <a:endParaRPr dirty="0"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State-level Commercial Segmentation</a:t>
                  </a:r>
                  <a:endParaRPr dirty="0"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County-level Commercial Segmentation</a:t>
                  </a:r>
                  <a:endParaRPr dirty="0"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 b="1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City-level Licensing</a:t>
                  </a:r>
                  <a:endParaRPr dirty="0"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 b="1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Pareto Analysis</a:t>
                  </a:r>
                  <a:endParaRPr dirty="0"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 b="1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State-level Host Behavior</a:t>
                  </a:r>
                  <a:endParaRPr dirty="0"/>
                </a:p>
                <a:p>
                  <a:pPr marL="3429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F3F3F"/>
                    </a:buClr>
                    <a:buSzPts val="1600"/>
                    <a:buFont typeface="Arial"/>
                    <a:buAutoNum type="arabicPeriod"/>
                  </a:pPr>
                  <a:r>
                    <a:rPr lang="en-US" sz="1600" b="1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National-level Host Profile</a:t>
                  </a:r>
                  <a:endParaRPr dirty="0"/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</a:pPr>
                  <a:endParaRPr sz="1600" b="0" i="0" u="none" strike="noStrike" cap="none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</a:pPr>
                  <a:endParaRPr sz="1600" b="1" i="0" u="none" strike="noStrike" cap="none" dirty="0">
                    <a:solidFill>
                      <a:srgbClr val="00534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</a:pPr>
                  <a:endParaRPr sz="1600" b="1" i="0" u="none" strike="noStrike" cap="none" dirty="0">
                    <a:solidFill>
                      <a:srgbClr val="00534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Arial"/>
                    <a:buNone/>
                  </a:pPr>
                  <a:endParaRPr sz="1600" b="0" i="0" u="none" strike="noStrike" cap="none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3"/>
                <p:cNvSpPr/>
                <p:nvPr/>
              </p:nvSpPr>
              <p:spPr>
                <a:xfrm>
                  <a:off x="1343503" y="3440672"/>
                  <a:ext cx="2466106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endParaRPr sz="1400" b="1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232" name="Google Shape;232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93651" y="2160556"/>
              <a:ext cx="485636" cy="485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50931" y="2160556"/>
              <a:ext cx="485636" cy="4856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5305921" y="3840480"/>
            <a:ext cx="1696720" cy="3077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41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"/>
          <p:cNvSpPr txBox="1"/>
          <p:nvPr/>
        </p:nvSpPr>
        <p:spPr>
          <a:xfrm>
            <a:off x="5330121" y="3548088"/>
            <a:ext cx="153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incorporating feedback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gradFill>
            <a:gsLst>
              <a:gs pos="0">
                <a:srgbClr val="ADB9CA">
                  <a:alpha val="20000"/>
                </a:srgbClr>
              </a:gs>
              <a:gs pos="16000">
                <a:srgbClr val="ADB9CA">
                  <a:alpha val="20000"/>
                </a:srgbClr>
              </a:gs>
              <a:gs pos="85000">
                <a:srgbClr val="FF5A5F">
                  <a:alpha val="40000"/>
                </a:srgbClr>
              </a:gs>
              <a:gs pos="100000">
                <a:srgbClr val="FF5A5F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"/>
          <p:cNvGrpSpPr/>
          <p:nvPr/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44" name="Google Shape;244;p4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4"/>
          <p:cNvSpPr txBox="1">
            <a:spLocks noGrp="1"/>
          </p:cNvSpPr>
          <p:nvPr>
            <p:ph type="title"/>
          </p:nvPr>
        </p:nvSpPr>
        <p:spPr>
          <a:xfrm>
            <a:off x="146251" y="2273850"/>
            <a:ext cx="11746200" cy="23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</a:pPr>
            <a:r>
              <a:rPr lang="en-US" sz="5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DASHBOARDS</a:t>
            </a:r>
            <a:endParaRPr sz="5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</a:pPr>
            <a:endParaRPr sz="52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</a:pPr>
            <a:r>
              <a:rPr lang="en-US" sz="3000">
                <a:solidFill>
                  <a:schemeClr val="dk2"/>
                </a:solidFill>
              </a:rPr>
              <a:t>COUNTRY - STATE - COUNTY - CITY LEVEL 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52" name="Google Shape;25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dirty="0"/>
              <a:t>Executive Summary</a:t>
            </a:r>
            <a:endParaRPr dirty="0"/>
          </a:p>
        </p:txBody>
      </p:sp>
      <p:sp>
        <p:nvSpPr>
          <p:cNvPr id="258" name="Google Shape;25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59" name="Google Shape;259;p5"/>
          <p:cNvSpPr txBox="1"/>
          <p:nvPr/>
        </p:nvSpPr>
        <p:spPr>
          <a:xfrm>
            <a:off x="8084025" y="1982475"/>
            <a:ext cx="40854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dashboard provides a national level overview for both the countries - USA &amp; Australia.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user can choose to look at statistics of a particular country using the country filter.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 showcased on the dashboard: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Hosts in the past year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Revenue in the past year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Listings in the past year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Listings by Room type &amp; Listing type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Listings by Room type &amp; Frequency type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283DC6-EAAA-118E-07A3-7EF6FA30E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0" y="1795236"/>
            <a:ext cx="7942511" cy="45611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FF5A5F"/>
                </a:solidFill>
              </a:rPr>
              <a:t>State-level comparison of Listing Types</a:t>
            </a:r>
            <a:endParaRPr sz="3600" dirty="0"/>
          </a:p>
        </p:txBody>
      </p:sp>
      <p:sp>
        <p:nvSpPr>
          <p:cNvPr id="266" name="Google Shape;26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67" name="Google Shape;267;p6"/>
          <p:cNvSpPr txBox="1"/>
          <p:nvPr/>
        </p:nvSpPr>
        <p:spPr>
          <a:xfrm>
            <a:off x="7747050" y="2605532"/>
            <a:ext cx="44703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Ability to drill down to State-level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Capability to compare two different states across metrics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Revenue per listing represented through choropleth map : Darker colors corresponding to higher revenue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00ABC0-3BD9-B24A-C9B9-855D5BB2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" y="1750151"/>
            <a:ext cx="7638193" cy="47887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5A5F"/>
                </a:solidFill>
              </a:rPr>
              <a:t>Which states have commercial listings?</a:t>
            </a:r>
            <a:endParaRPr sz="3600"/>
          </a:p>
        </p:txBody>
      </p:sp>
      <p:sp>
        <p:nvSpPr>
          <p:cNvPr id="274" name="Google Shape;27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75" name="Google Shape;275;p7"/>
          <p:cNvSpPr txBox="1"/>
          <p:nvPr/>
        </p:nvSpPr>
        <p:spPr>
          <a:xfrm>
            <a:off x="8054850" y="2109800"/>
            <a:ext cx="39981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Commercial Segmentation differentiates listings that are 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commercial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(&gt;1 home/ &gt;1 room/1              home –rented full time)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semi-commercial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 home- semi regularly rented)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home-sharing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 room/ 1 room - occasionally rented)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State-level  comparison of two metrics : 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Listings by segmentation &amp; 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Revenue by segmentation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C1057A-FA27-929A-7F8A-FAE4D14B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97" y="1483348"/>
            <a:ext cx="7782707" cy="4947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5A5F"/>
                </a:solidFill>
              </a:rPr>
              <a:t>Commercialization at county level</a:t>
            </a:r>
            <a:endParaRPr sz="3600"/>
          </a:p>
        </p:txBody>
      </p:sp>
      <p:sp>
        <p:nvSpPr>
          <p:cNvPr id="282" name="Google Shape;28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83" name="Google Shape;283;p8"/>
          <p:cNvSpPr txBox="1"/>
          <p:nvPr/>
        </p:nvSpPr>
        <p:spPr>
          <a:xfrm>
            <a:off x="8301300" y="2638775"/>
            <a:ext cx="38907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granularity up to the county level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the ability to compare two or more counties against commercial listings and revenue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Colors on the map represent Listing and Revenue Density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35291D-2EEB-C2F6-AEBB-1B18D565A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5" y="1633226"/>
            <a:ext cx="8251596" cy="4952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/>
              <a:t>Which cities have licensing requirements?</a:t>
            </a:r>
            <a:endParaRPr/>
          </a:p>
        </p:txBody>
      </p:sp>
      <p:sp>
        <p:nvSpPr>
          <p:cNvPr id="290" name="Google Shape;29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91" name="Google Shape;291;p9"/>
          <p:cNvSpPr txBox="1"/>
          <p:nvPr/>
        </p:nvSpPr>
        <p:spPr>
          <a:xfrm>
            <a:off x="8288300" y="2136000"/>
            <a:ext cx="36333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Depicts four license types: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License Exempted, License Pending, Registered and No License (No data or not registered)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the ability to look at various licensing metrics across individual states and cities by room type and frequency of renting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55CABF-0022-9183-02D4-EEA2E69F0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29" y="1612673"/>
            <a:ext cx="8209571" cy="492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airbn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707</Words>
  <Application>Microsoft Office PowerPoint</Application>
  <PresentationFormat>Widescreen</PresentationFormat>
  <Paragraphs>138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Lato</vt:lpstr>
      <vt:lpstr>Work Sans</vt:lpstr>
      <vt:lpstr>Times New Roman</vt:lpstr>
      <vt:lpstr>Baguet Script</vt:lpstr>
      <vt:lpstr>Calibri</vt:lpstr>
      <vt:lpstr>Arial</vt:lpstr>
      <vt:lpstr>Office Theme</vt:lpstr>
      <vt:lpstr>1_Office Theme</vt:lpstr>
      <vt:lpstr>Commercial Analysis</vt:lpstr>
      <vt:lpstr>PowerPoint Presentation</vt:lpstr>
      <vt:lpstr>Final Dashboards</vt:lpstr>
      <vt:lpstr>DASHBOARDS  COUNTRY - STATE - COUNTY - CITY LEVEL </vt:lpstr>
      <vt:lpstr>Executive Summary</vt:lpstr>
      <vt:lpstr>State-level comparison of Listing Types</vt:lpstr>
      <vt:lpstr>Which states have commercial listings?</vt:lpstr>
      <vt:lpstr>Commercialization at county level</vt:lpstr>
      <vt:lpstr>Which cities have licensing requirements?</vt:lpstr>
      <vt:lpstr>How many listings and how much revenue  do top hosts generate in Airbnb? (USA)</vt:lpstr>
      <vt:lpstr>How many listings and how much revenue  do top hosts generate in Airbnb? (AUS)</vt:lpstr>
      <vt:lpstr>Which are the most commercial states?</vt:lpstr>
      <vt:lpstr>Top 10 Commercial Hosts by Revenue &amp; Listings </vt:lpstr>
      <vt:lpstr>APPENDIX (Enlarged Images of all dashboards &amp; calculations)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License column Calculation</vt:lpstr>
      <vt:lpstr>Commercial Segmentation Calculation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Commercial Analysis</dc:title>
  <dc:creator>Jesal Makwana</dc:creator>
  <cp:lastModifiedBy>jahnavi gamalapati</cp:lastModifiedBy>
  <cp:revision>9</cp:revision>
  <dcterms:created xsi:type="dcterms:W3CDTF">2022-11-14T01:16:38Z</dcterms:created>
  <dcterms:modified xsi:type="dcterms:W3CDTF">2023-01-25T05:51:22Z</dcterms:modified>
</cp:coreProperties>
</file>